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Montserrat" panose="020B0604020202020204" charset="0"/>
      <p:regular r:id="rId17"/>
      <p:bold r:id="rId18"/>
      <p:italic r:id="rId19"/>
      <p:boldItalic r:id="rId20"/>
    </p:embeddedFont>
    <p:embeddedFont>
      <p:font typeface="Lato"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30F6087-A80E-4D41-B1CC-12B9AB952299}">
  <a:tblStyle styleId="{030F6087-A80E-4D41-B1CC-12B9AB95229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5" d="100"/>
          <a:sy n="95" d="100"/>
        </p:scale>
        <p:origin x="846"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2" name="Shape 19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8" name="Shape 19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6" name="Shape 20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2" name="Shape 21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8" name="Shape 21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3" name="Shape 1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0" name="Shape 17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7" name="Shape 1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5" name="Shape 18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 name="Shape 16"/>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Shape 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Shape 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0" name="Shape 110"/>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Shape 1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2" name="Shape 112"/>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3" name="Shape 11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8" name="Shape 118"/>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9" name="Shape 119"/>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2" name="Shape 122"/>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Shape 12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5" name="Shape 125"/>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Shape 126"/>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Shape 1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Shape 1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Shape 29"/>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Shape 30"/>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9" name="Shape 39"/>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5" name="Shape 4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Shape 4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52" name="Shape 5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Shape 53"/>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Shape 54"/>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Shape 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0" name="Shape 6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Shape 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5" name="Shape 6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6" name="Shape 66"/>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Shape 6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Shape 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Shape 76"/>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 name="Shape 77"/>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3" name="Shape 83"/>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4" name="Shape 8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5" name="Shape 85"/>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Shape 8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9" name="Shape 89"/>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Shape 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Shape 95"/>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Shape 96"/>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Shape 97"/>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Shape 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3" name="Shape 10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04" name="Shape 10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ctrTitle"/>
          </p:nvPr>
        </p:nvSpPr>
        <p:spPr>
          <a:xfrm>
            <a:off x="3537150" y="1280925"/>
            <a:ext cx="5017500" cy="1578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Exploring Wireless Networks with Multiple Devices</a:t>
            </a:r>
            <a:endParaRPr/>
          </a:p>
        </p:txBody>
      </p:sp>
      <p:sp>
        <p:nvSpPr>
          <p:cNvPr id="135" name="Shape 135"/>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Joshua Andrews</a:t>
            </a:r>
            <a:endParaRPr/>
          </a:p>
          <a:p>
            <a:pPr marL="0" lvl="0" indent="0">
              <a:spcBef>
                <a:spcPts val="0"/>
              </a:spcBef>
              <a:spcAft>
                <a:spcPts val="0"/>
              </a:spcAft>
              <a:buNone/>
            </a:pPr>
            <a:r>
              <a:rPr lang="en"/>
              <a:t>Riley McKay</a:t>
            </a:r>
            <a:endParaRPr/>
          </a:p>
        </p:txBody>
      </p:sp>
      <p:pic>
        <p:nvPicPr>
          <p:cNvPr id="6" name="Audio 5">
            <a:hlinkClick r:id="" action="ppaction://media"/>
            <a:extLst>
              <a:ext uri="{FF2B5EF4-FFF2-40B4-BE49-F238E27FC236}">
                <a16:creationId xmlns:a16="http://schemas.microsoft.com/office/drawing/2014/main" id="{2D9F283B-2A5F-4F89-BDE3-907986F170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2364"/>
    </mc:Choice>
    <mc:Fallback>
      <p:transition spd="slow" advTm="223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Shape 194"/>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pic>
        <p:nvPicPr>
          <p:cNvPr id="195" name="Shape 195"/>
          <p:cNvPicPr preferRelativeResize="0"/>
          <p:nvPr/>
        </p:nvPicPr>
        <p:blipFill>
          <a:blip r:embed="rId5">
            <a:alphaModFix/>
          </a:blip>
          <a:stretch>
            <a:fillRect/>
          </a:stretch>
        </p:blipFill>
        <p:spPr>
          <a:xfrm>
            <a:off x="648750" y="816800"/>
            <a:ext cx="7846500" cy="3509896"/>
          </a:xfrm>
          <a:prstGeom prst="rect">
            <a:avLst/>
          </a:prstGeom>
          <a:noFill/>
          <a:ln>
            <a:noFill/>
          </a:ln>
        </p:spPr>
      </p:pic>
      <p:pic>
        <p:nvPicPr>
          <p:cNvPr id="2" name="Audio 1">
            <a:hlinkClick r:id="" action="ppaction://media"/>
            <a:extLst>
              <a:ext uri="{FF2B5EF4-FFF2-40B4-BE49-F238E27FC236}">
                <a16:creationId xmlns:a16="http://schemas.microsoft.com/office/drawing/2014/main" id="{3C8C36AB-CF27-4E96-8EC3-0DD8A7F8BD2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824"/>
    </mc:Choice>
    <mc:Fallback>
      <p:transition spd="slow" advTm="32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01" name="Shape 201"/>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02" name="Shape 20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endParaRPr/>
          </a:p>
        </p:txBody>
      </p:sp>
      <p:pic>
        <p:nvPicPr>
          <p:cNvPr id="203" name="Shape 203"/>
          <p:cNvPicPr preferRelativeResize="0"/>
          <p:nvPr/>
        </p:nvPicPr>
        <p:blipFill>
          <a:blip r:embed="rId5">
            <a:alphaModFix/>
          </a:blip>
          <a:stretch>
            <a:fillRect/>
          </a:stretch>
        </p:blipFill>
        <p:spPr>
          <a:xfrm>
            <a:off x="278125" y="0"/>
            <a:ext cx="8587749" cy="5143499"/>
          </a:xfrm>
          <a:prstGeom prst="rect">
            <a:avLst/>
          </a:prstGeom>
          <a:noFill/>
          <a:ln>
            <a:noFill/>
          </a:ln>
        </p:spPr>
      </p:pic>
      <p:pic>
        <p:nvPicPr>
          <p:cNvPr id="2" name="Audio 1">
            <a:hlinkClick r:id="" action="ppaction://media"/>
            <a:extLst>
              <a:ext uri="{FF2B5EF4-FFF2-40B4-BE49-F238E27FC236}">
                <a16:creationId xmlns:a16="http://schemas.microsoft.com/office/drawing/2014/main" id="{5D02E6F7-71F5-414C-AA00-DC573A1AF7D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5840"/>
    </mc:Choice>
    <mc:Fallback>
      <p:transition spd="slow" advTm="958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graphicFrame>
        <p:nvGraphicFramePr>
          <p:cNvPr id="208" name="Shape 208"/>
          <p:cNvGraphicFramePr/>
          <p:nvPr/>
        </p:nvGraphicFramePr>
        <p:xfrm>
          <a:off x="952500" y="1190725"/>
          <a:ext cx="7239000" cy="3169680"/>
        </p:xfrm>
        <a:graphic>
          <a:graphicData uri="http://schemas.openxmlformats.org/drawingml/2006/table">
            <a:tbl>
              <a:tblPr>
                <a:noFill/>
                <a:tableStyleId>{030F6087-A80E-4D41-B1CC-12B9AB952299}</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spcBef>
                          <a:spcPts val="0"/>
                        </a:spcBef>
                        <a:spcAft>
                          <a:spcPts val="0"/>
                        </a:spcAft>
                        <a:buNone/>
                      </a:pPr>
                      <a:r>
                        <a:rPr lang="en" b="1">
                          <a:solidFill>
                            <a:schemeClr val="lt1"/>
                          </a:solidFill>
                        </a:rPr>
                        <a:t>Main Channel Es/No</a:t>
                      </a:r>
                      <a:endParaRPr b="1">
                        <a:solidFill>
                          <a:schemeClr val="lt1"/>
                        </a:solidFill>
                      </a:endParaRPr>
                    </a:p>
                  </a:txBody>
                  <a:tcPr marL="91425" marR="91425" marT="91425" marB="91425"/>
                </a:tc>
                <a:tc>
                  <a:txBody>
                    <a:bodyPr/>
                    <a:lstStyle/>
                    <a:p>
                      <a:pPr marL="0" lvl="0" indent="0">
                        <a:spcBef>
                          <a:spcPts val="0"/>
                        </a:spcBef>
                        <a:spcAft>
                          <a:spcPts val="0"/>
                        </a:spcAft>
                        <a:buNone/>
                      </a:pPr>
                      <a:r>
                        <a:rPr lang="en" b="1">
                          <a:solidFill>
                            <a:schemeClr val="lt1"/>
                          </a:solidFill>
                        </a:rPr>
                        <a:t>PLCP</a:t>
                      </a:r>
                      <a:endParaRPr b="1">
                        <a:solidFill>
                          <a:schemeClr val="lt1"/>
                        </a:solidFill>
                      </a:endParaRPr>
                    </a:p>
                  </a:txBody>
                  <a:tcPr marL="91425" marR="91425" marT="91425" marB="91425"/>
                </a:tc>
                <a:tc>
                  <a:txBody>
                    <a:bodyPr/>
                    <a:lstStyle/>
                    <a:p>
                      <a:pPr marL="0" lvl="0" indent="0">
                        <a:spcBef>
                          <a:spcPts val="0"/>
                        </a:spcBef>
                        <a:spcAft>
                          <a:spcPts val="0"/>
                        </a:spcAft>
                        <a:buNone/>
                      </a:pPr>
                      <a:r>
                        <a:rPr lang="en" b="1">
                          <a:solidFill>
                            <a:schemeClr val="lt1"/>
                          </a:solidFill>
                        </a:rPr>
                        <a:t>MPDU</a:t>
                      </a:r>
                      <a:endParaRPr b="1">
                        <a:solidFill>
                          <a:schemeClr val="lt1"/>
                        </a:solidFill>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
                          <a:solidFill>
                            <a:schemeClr val="lt1"/>
                          </a:solidFill>
                        </a:rPr>
                        <a:t>0dB</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17.23</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95.38%</a:t>
                      </a:r>
                      <a:endParaRPr>
                        <a:solidFill>
                          <a:schemeClr val="lt1"/>
                        </a:solidFill>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
                          <a:solidFill>
                            <a:schemeClr val="lt1"/>
                          </a:solidFill>
                        </a:rPr>
                        <a:t>-1dB</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17.18</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96.43%</a:t>
                      </a:r>
                      <a:endParaRPr>
                        <a:solidFill>
                          <a:schemeClr val="lt1"/>
                        </a:solidFill>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spcBef>
                          <a:spcPts val="0"/>
                        </a:spcBef>
                        <a:spcAft>
                          <a:spcPts val="0"/>
                        </a:spcAft>
                        <a:buNone/>
                      </a:pPr>
                      <a:r>
                        <a:rPr lang="en">
                          <a:solidFill>
                            <a:schemeClr val="lt1"/>
                          </a:solidFill>
                        </a:rPr>
                        <a:t>-2dB</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17.00</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97.15%</a:t>
                      </a:r>
                      <a:endParaRPr>
                        <a:solidFill>
                          <a:schemeClr val="lt1"/>
                        </a:solidFill>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spcBef>
                          <a:spcPts val="0"/>
                        </a:spcBef>
                        <a:spcAft>
                          <a:spcPts val="0"/>
                        </a:spcAft>
                        <a:buNone/>
                      </a:pPr>
                      <a:r>
                        <a:rPr lang="en">
                          <a:solidFill>
                            <a:schemeClr val="lt1"/>
                          </a:solidFill>
                        </a:rPr>
                        <a:t>-3dB</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17.15</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97.56%</a:t>
                      </a:r>
                      <a:endParaRPr>
                        <a:solidFill>
                          <a:schemeClr val="lt1"/>
                        </a:solidFill>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spcBef>
                          <a:spcPts val="0"/>
                        </a:spcBef>
                        <a:spcAft>
                          <a:spcPts val="0"/>
                        </a:spcAft>
                        <a:buNone/>
                      </a:pPr>
                      <a:r>
                        <a:rPr lang="en">
                          <a:solidFill>
                            <a:schemeClr val="lt1"/>
                          </a:solidFill>
                        </a:rPr>
                        <a:t>-4dB</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16.99</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99.21%</a:t>
                      </a:r>
                      <a:endParaRPr>
                        <a:solidFill>
                          <a:schemeClr val="lt1"/>
                        </a:solidFill>
                      </a:endParaRPr>
                    </a:p>
                  </a:txBody>
                  <a:tcPr marL="91425" marR="91425" marT="91425" marB="91425"/>
                </a:tc>
                <a:extLst>
                  <a:ext uri="{0D108BD9-81ED-4DB2-BD59-A6C34878D82A}">
                    <a16:rowId xmlns:a16="http://schemas.microsoft.com/office/drawing/2014/main" val="10005"/>
                  </a:ext>
                </a:extLst>
              </a:tr>
              <a:tr h="381000">
                <a:tc>
                  <a:txBody>
                    <a:bodyPr/>
                    <a:lstStyle/>
                    <a:p>
                      <a:pPr marL="0" lvl="0" indent="0">
                        <a:spcBef>
                          <a:spcPts val="0"/>
                        </a:spcBef>
                        <a:spcAft>
                          <a:spcPts val="0"/>
                        </a:spcAft>
                        <a:buNone/>
                      </a:pPr>
                      <a:r>
                        <a:rPr lang="en">
                          <a:solidFill>
                            <a:schemeClr val="lt1"/>
                          </a:solidFill>
                        </a:rPr>
                        <a:t>-5dB</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16.00</a:t>
                      </a:r>
                      <a:endParaRPr>
                        <a:solidFill>
                          <a:schemeClr val="lt1"/>
                        </a:solidFill>
                      </a:endParaRPr>
                    </a:p>
                  </a:txBody>
                  <a:tcPr marL="91425" marR="91425" marT="91425" marB="91425"/>
                </a:tc>
                <a:tc>
                  <a:txBody>
                    <a:bodyPr/>
                    <a:lstStyle/>
                    <a:p>
                      <a:pPr marL="0" lvl="0" indent="0">
                        <a:spcBef>
                          <a:spcPts val="0"/>
                        </a:spcBef>
                        <a:spcAft>
                          <a:spcPts val="0"/>
                        </a:spcAft>
                        <a:buNone/>
                      </a:pPr>
                      <a:r>
                        <a:rPr lang="en">
                          <a:solidFill>
                            <a:schemeClr val="lt1"/>
                          </a:solidFill>
                        </a:rPr>
                        <a:t>99.25%</a:t>
                      </a:r>
                      <a:endParaRPr>
                        <a:solidFill>
                          <a:schemeClr val="lt1"/>
                        </a:solidFill>
                      </a:endParaRPr>
                    </a:p>
                  </a:txBody>
                  <a:tcPr marL="91425" marR="91425" marT="91425" marB="91425"/>
                </a:tc>
                <a:extLst>
                  <a:ext uri="{0D108BD9-81ED-4DB2-BD59-A6C34878D82A}">
                    <a16:rowId xmlns:a16="http://schemas.microsoft.com/office/drawing/2014/main" val="10006"/>
                  </a:ext>
                </a:extLst>
              </a:tr>
              <a:tr h="381000">
                <a:tc>
                  <a:txBody>
                    <a:bodyPr/>
                    <a:lstStyle/>
                    <a:p>
                      <a:pPr marL="0" lvl="0" indent="0" rtl="0">
                        <a:spcBef>
                          <a:spcPts val="0"/>
                        </a:spcBef>
                        <a:spcAft>
                          <a:spcPts val="0"/>
                        </a:spcAft>
                        <a:buNone/>
                      </a:pPr>
                      <a:r>
                        <a:rPr lang="en">
                          <a:solidFill>
                            <a:schemeClr val="lt1"/>
                          </a:solidFill>
                        </a:rPr>
                        <a:t>-10dB</a:t>
                      </a:r>
                      <a:endParaRPr>
                        <a:solidFill>
                          <a:schemeClr val="lt1"/>
                        </a:solidFill>
                      </a:endParaRPr>
                    </a:p>
                  </a:txBody>
                  <a:tcPr marL="91425" marR="91425" marT="91425" marB="91425"/>
                </a:tc>
                <a:tc>
                  <a:txBody>
                    <a:bodyPr/>
                    <a:lstStyle/>
                    <a:p>
                      <a:pPr marL="0" lvl="0" indent="0" rtl="0">
                        <a:spcBef>
                          <a:spcPts val="0"/>
                        </a:spcBef>
                        <a:spcAft>
                          <a:spcPts val="0"/>
                        </a:spcAft>
                        <a:buNone/>
                      </a:pPr>
                      <a:r>
                        <a:rPr lang="en">
                          <a:solidFill>
                            <a:schemeClr val="lt1"/>
                          </a:solidFill>
                        </a:rPr>
                        <a:t>17.44</a:t>
                      </a:r>
                      <a:endParaRPr>
                        <a:solidFill>
                          <a:schemeClr val="lt1"/>
                        </a:solidFill>
                      </a:endParaRPr>
                    </a:p>
                  </a:txBody>
                  <a:tcPr marL="91425" marR="91425" marT="91425" marB="91425"/>
                </a:tc>
                <a:tc>
                  <a:txBody>
                    <a:bodyPr/>
                    <a:lstStyle/>
                    <a:p>
                      <a:pPr marL="0" lvl="0" indent="0" rtl="0">
                        <a:spcBef>
                          <a:spcPts val="0"/>
                        </a:spcBef>
                        <a:spcAft>
                          <a:spcPts val="0"/>
                        </a:spcAft>
                        <a:buNone/>
                      </a:pPr>
                      <a:r>
                        <a:rPr lang="en">
                          <a:solidFill>
                            <a:schemeClr val="lt1"/>
                          </a:solidFill>
                        </a:rPr>
                        <a:t>100%</a:t>
                      </a:r>
                      <a:endParaRPr>
                        <a:solidFill>
                          <a:schemeClr val="lt1"/>
                        </a:solidFill>
                      </a:endParaRPr>
                    </a:p>
                  </a:txBody>
                  <a:tcPr marL="91425" marR="91425" marT="91425" marB="91425"/>
                </a:tc>
                <a:extLst>
                  <a:ext uri="{0D108BD9-81ED-4DB2-BD59-A6C34878D82A}">
                    <a16:rowId xmlns:a16="http://schemas.microsoft.com/office/drawing/2014/main" val="10007"/>
                  </a:ext>
                </a:extLst>
              </a:tr>
            </a:tbl>
          </a:graphicData>
        </a:graphic>
      </p:graphicFrame>
      <p:sp>
        <p:nvSpPr>
          <p:cNvPr id="209" name="Shape 209"/>
          <p:cNvSpPr txBox="1"/>
          <p:nvPr/>
        </p:nvSpPr>
        <p:spPr>
          <a:xfrm>
            <a:off x="2379300" y="228350"/>
            <a:ext cx="4385400" cy="645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2400">
                <a:solidFill>
                  <a:srgbClr val="FFFFFF"/>
                </a:solidFill>
              </a:rPr>
              <a:t>Packet Error Rate Comparison</a:t>
            </a:r>
            <a:endParaRPr sz="2400">
              <a:solidFill>
                <a:srgbClr val="FFFFFF"/>
              </a:solidFill>
            </a:endParaRPr>
          </a:p>
        </p:txBody>
      </p:sp>
      <p:pic>
        <p:nvPicPr>
          <p:cNvPr id="2" name="Audio 1">
            <a:hlinkClick r:id="" action="ppaction://media"/>
            <a:extLst>
              <a:ext uri="{FF2B5EF4-FFF2-40B4-BE49-F238E27FC236}">
                <a16:creationId xmlns:a16="http://schemas.microsoft.com/office/drawing/2014/main" id="{24C88CB1-088A-4FD9-8DD5-8893D9D47B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736"/>
    </mc:Choice>
    <mc:Fallback>
      <p:transition spd="slow" advTm="337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graphicFrame>
        <p:nvGraphicFramePr>
          <p:cNvPr id="214" name="Shape 214"/>
          <p:cNvGraphicFramePr/>
          <p:nvPr/>
        </p:nvGraphicFramePr>
        <p:xfrm>
          <a:off x="2159000" y="1229125"/>
          <a:ext cx="4826000" cy="3169680"/>
        </p:xfrm>
        <a:graphic>
          <a:graphicData uri="http://schemas.openxmlformats.org/drawingml/2006/table">
            <a:tbl>
              <a:tblPr>
                <a:noFill/>
                <a:tableStyleId>{030F6087-A80E-4D41-B1CC-12B9AB952299}</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tblGrid>
              <a:tr h="381000">
                <a:tc>
                  <a:txBody>
                    <a:bodyPr/>
                    <a:lstStyle/>
                    <a:p>
                      <a:pPr marL="0" lvl="0" indent="0" rtl="0">
                        <a:spcBef>
                          <a:spcPts val="0"/>
                        </a:spcBef>
                        <a:spcAft>
                          <a:spcPts val="0"/>
                        </a:spcAft>
                        <a:buNone/>
                      </a:pPr>
                      <a:r>
                        <a:rPr lang="en" b="1">
                          <a:solidFill>
                            <a:schemeClr val="lt1"/>
                          </a:solidFill>
                        </a:rPr>
                        <a:t>Main Channel Es/No</a:t>
                      </a:r>
                      <a:endParaRPr b="1">
                        <a:solidFill>
                          <a:schemeClr val="lt1"/>
                        </a:solidFill>
                      </a:endParaRPr>
                    </a:p>
                  </a:txBody>
                  <a:tcPr marL="91425" marR="91425" marT="91425" marB="91425"/>
                </a:tc>
                <a:tc>
                  <a:txBody>
                    <a:bodyPr/>
                    <a:lstStyle/>
                    <a:p>
                      <a:pPr marL="0" lvl="0" indent="0" rtl="0">
                        <a:spcBef>
                          <a:spcPts val="0"/>
                        </a:spcBef>
                        <a:spcAft>
                          <a:spcPts val="0"/>
                        </a:spcAft>
                        <a:buNone/>
                      </a:pPr>
                      <a:r>
                        <a:rPr lang="en" b="1">
                          <a:solidFill>
                            <a:schemeClr val="lt1"/>
                          </a:solidFill>
                        </a:rPr>
                        <a:t>MPDU Normalized</a:t>
                      </a:r>
                      <a:endParaRPr b="1">
                        <a:solidFill>
                          <a:schemeClr val="lt1"/>
                        </a:solidFill>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rtl="0">
                        <a:spcBef>
                          <a:spcPts val="0"/>
                        </a:spcBef>
                        <a:spcAft>
                          <a:spcPts val="0"/>
                        </a:spcAft>
                        <a:buNone/>
                      </a:pPr>
                      <a:r>
                        <a:rPr lang="en">
                          <a:solidFill>
                            <a:schemeClr val="lt1"/>
                          </a:solidFill>
                        </a:rPr>
                        <a:t>0dB</a:t>
                      </a:r>
                      <a:endParaRPr>
                        <a:solidFill>
                          <a:schemeClr val="lt1"/>
                        </a:solidFill>
                      </a:endParaRPr>
                    </a:p>
                  </a:txBody>
                  <a:tcPr marL="91425" marR="91425" marT="91425" marB="91425"/>
                </a:tc>
                <a:tc>
                  <a:txBody>
                    <a:bodyPr/>
                    <a:lstStyle/>
                    <a:p>
                      <a:pPr marL="0" lvl="0" indent="0" rtl="0">
                        <a:spcBef>
                          <a:spcPts val="0"/>
                        </a:spcBef>
                        <a:spcAft>
                          <a:spcPts val="0"/>
                        </a:spcAft>
                        <a:buNone/>
                      </a:pPr>
                      <a:r>
                        <a:rPr lang="en">
                          <a:solidFill>
                            <a:schemeClr val="lt1"/>
                          </a:solidFill>
                        </a:rPr>
                        <a:t>7.6%</a:t>
                      </a:r>
                      <a:endParaRPr>
                        <a:solidFill>
                          <a:schemeClr val="lt1"/>
                        </a:solidFill>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rtl="0">
                        <a:spcBef>
                          <a:spcPts val="0"/>
                        </a:spcBef>
                        <a:spcAft>
                          <a:spcPts val="0"/>
                        </a:spcAft>
                        <a:buNone/>
                      </a:pPr>
                      <a:r>
                        <a:rPr lang="en">
                          <a:solidFill>
                            <a:schemeClr val="lt1"/>
                          </a:solidFill>
                        </a:rPr>
                        <a:t>-1dB</a:t>
                      </a:r>
                      <a:endParaRPr>
                        <a:solidFill>
                          <a:schemeClr val="lt1"/>
                        </a:solidFill>
                      </a:endParaRPr>
                    </a:p>
                  </a:txBody>
                  <a:tcPr marL="91425" marR="91425" marT="91425" marB="91425"/>
                </a:tc>
                <a:tc>
                  <a:txBody>
                    <a:bodyPr/>
                    <a:lstStyle/>
                    <a:p>
                      <a:pPr marL="0" lvl="0" indent="0" rtl="0">
                        <a:spcBef>
                          <a:spcPts val="0"/>
                        </a:spcBef>
                        <a:spcAft>
                          <a:spcPts val="0"/>
                        </a:spcAft>
                        <a:buNone/>
                      </a:pPr>
                      <a:r>
                        <a:rPr lang="en">
                          <a:solidFill>
                            <a:schemeClr val="lt1"/>
                          </a:solidFill>
                        </a:rPr>
                        <a:t>28.6%</a:t>
                      </a:r>
                      <a:endParaRPr>
                        <a:solidFill>
                          <a:schemeClr val="lt1"/>
                        </a:solidFill>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rtl="0">
                        <a:spcBef>
                          <a:spcPts val="0"/>
                        </a:spcBef>
                        <a:spcAft>
                          <a:spcPts val="0"/>
                        </a:spcAft>
                        <a:buNone/>
                      </a:pPr>
                      <a:r>
                        <a:rPr lang="en">
                          <a:solidFill>
                            <a:schemeClr val="lt1"/>
                          </a:solidFill>
                        </a:rPr>
                        <a:t>-2dB</a:t>
                      </a:r>
                      <a:endParaRPr>
                        <a:solidFill>
                          <a:schemeClr val="lt1"/>
                        </a:solidFill>
                      </a:endParaRPr>
                    </a:p>
                  </a:txBody>
                  <a:tcPr marL="91425" marR="91425" marT="91425" marB="91425"/>
                </a:tc>
                <a:tc>
                  <a:txBody>
                    <a:bodyPr/>
                    <a:lstStyle/>
                    <a:p>
                      <a:pPr marL="0" lvl="0" indent="0" rtl="0">
                        <a:spcBef>
                          <a:spcPts val="0"/>
                        </a:spcBef>
                        <a:spcAft>
                          <a:spcPts val="0"/>
                        </a:spcAft>
                        <a:buNone/>
                      </a:pPr>
                      <a:r>
                        <a:rPr lang="en">
                          <a:solidFill>
                            <a:schemeClr val="lt1"/>
                          </a:solidFill>
                        </a:rPr>
                        <a:t>43.0%</a:t>
                      </a:r>
                      <a:endParaRPr>
                        <a:solidFill>
                          <a:schemeClr val="lt1"/>
                        </a:solidFill>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rtl="0">
                        <a:spcBef>
                          <a:spcPts val="0"/>
                        </a:spcBef>
                        <a:spcAft>
                          <a:spcPts val="0"/>
                        </a:spcAft>
                        <a:buNone/>
                      </a:pPr>
                      <a:r>
                        <a:rPr lang="en">
                          <a:solidFill>
                            <a:schemeClr val="lt1"/>
                          </a:solidFill>
                        </a:rPr>
                        <a:t>-3dB</a:t>
                      </a:r>
                      <a:endParaRPr>
                        <a:solidFill>
                          <a:schemeClr val="lt1"/>
                        </a:solidFill>
                      </a:endParaRPr>
                    </a:p>
                  </a:txBody>
                  <a:tcPr marL="91425" marR="91425" marT="91425" marB="91425"/>
                </a:tc>
                <a:tc>
                  <a:txBody>
                    <a:bodyPr/>
                    <a:lstStyle/>
                    <a:p>
                      <a:pPr marL="0" lvl="0" indent="0" rtl="0">
                        <a:spcBef>
                          <a:spcPts val="0"/>
                        </a:spcBef>
                        <a:spcAft>
                          <a:spcPts val="0"/>
                        </a:spcAft>
                        <a:buNone/>
                      </a:pPr>
                      <a:r>
                        <a:rPr lang="en">
                          <a:solidFill>
                            <a:schemeClr val="lt1"/>
                          </a:solidFill>
                        </a:rPr>
                        <a:t>51.2%</a:t>
                      </a:r>
                      <a:endParaRPr>
                        <a:solidFill>
                          <a:schemeClr val="lt1"/>
                        </a:solidFill>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rtl="0">
                        <a:spcBef>
                          <a:spcPts val="0"/>
                        </a:spcBef>
                        <a:spcAft>
                          <a:spcPts val="0"/>
                        </a:spcAft>
                        <a:buNone/>
                      </a:pPr>
                      <a:r>
                        <a:rPr lang="en">
                          <a:solidFill>
                            <a:schemeClr val="lt1"/>
                          </a:solidFill>
                        </a:rPr>
                        <a:t>-4dB</a:t>
                      </a:r>
                      <a:endParaRPr>
                        <a:solidFill>
                          <a:schemeClr val="lt1"/>
                        </a:solidFill>
                      </a:endParaRPr>
                    </a:p>
                  </a:txBody>
                  <a:tcPr marL="91425" marR="91425" marT="91425" marB="91425"/>
                </a:tc>
                <a:tc>
                  <a:txBody>
                    <a:bodyPr/>
                    <a:lstStyle/>
                    <a:p>
                      <a:pPr marL="0" lvl="0" indent="0" rtl="0">
                        <a:spcBef>
                          <a:spcPts val="0"/>
                        </a:spcBef>
                        <a:spcAft>
                          <a:spcPts val="0"/>
                        </a:spcAft>
                        <a:buNone/>
                      </a:pPr>
                      <a:r>
                        <a:rPr lang="en">
                          <a:solidFill>
                            <a:schemeClr val="lt1"/>
                          </a:solidFill>
                        </a:rPr>
                        <a:t>84.2%</a:t>
                      </a:r>
                      <a:endParaRPr>
                        <a:solidFill>
                          <a:schemeClr val="lt1"/>
                        </a:solidFill>
                      </a:endParaRPr>
                    </a:p>
                  </a:txBody>
                  <a:tcPr marL="91425" marR="91425" marT="91425" marB="91425"/>
                </a:tc>
                <a:extLst>
                  <a:ext uri="{0D108BD9-81ED-4DB2-BD59-A6C34878D82A}">
                    <a16:rowId xmlns:a16="http://schemas.microsoft.com/office/drawing/2014/main" val="10005"/>
                  </a:ext>
                </a:extLst>
              </a:tr>
              <a:tr h="381000">
                <a:tc>
                  <a:txBody>
                    <a:bodyPr/>
                    <a:lstStyle/>
                    <a:p>
                      <a:pPr marL="0" lvl="0" indent="0" rtl="0">
                        <a:spcBef>
                          <a:spcPts val="0"/>
                        </a:spcBef>
                        <a:spcAft>
                          <a:spcPts val="0"/>
                        </a:spcAft>
                        <a:buNone/>
                      </a:pPr>
                      <a:r>
                        <a:rPr lang="en">
                          <a:solidFill>
                            <a:schemeClr val="lt1"/>
                          </a:solidFill>
                        </a:rPr>
                        <a:t>-5dB</a:t>
                      </a:r>
                      <a:endParaRPr>
                        <a:solidFill>
                          <a:schemeClr val="lt1"/>
                        </a:solidFill>
                      </a:endParaRPr>
                    </a:p>
                  </a:txBody>
                  <a:tcPr marL="91425" marR="91425" marT="91425" marB="91425"/>
                </a:tc>
                <a:tc>
                  <a:txBody>
                    <a:bodyPr/>
                    <a:lstStyle/>
                    <a:p>
                      <a:pPr marL="0" lvl="0" indent="0" rtl="0">
                        <a:spcBef>
                          <a:spcPts val="0"/>
                        </a:spcBef>
                        <a:spcAft>
                          <a:spcPts val="0"/>
                        </a:spcAft>
                        <a:buNone/>
                      </a:pPr>
                      <a:r>
                        <a:rPr lang="en">
                          <a:solidFill>
                            <a:schemeClr val="lt1"/>
                          </a:solidFill>
                        </a:rPr>
                        <a:t>85.0%</a:t>
                      </a:r>
                      <a:endParaRPr>
                        <a:solidFill>
                          <a:schemeClr val="lt1"/>
                        </a:solidFill>
                      </a:endParaRPr>
                    </a:p>
                  </a:txBody>
                  <a:tcPr marL="91425" marR="91425" marT="91425" marB="91425"/>
                </a:tc>
                <a:extLst>
                  <a:ext uri="{0D108BD9-81ED-4DB2-BD59-A6C34878D82A}">
                    <a16:rowId xmlns:a16="http://schemas.microsoft.com/office/drawing/2014/main" val="10006"/>
                  </a:ext>
                </a:extLst>
              </a:tr>
              <a:tr h="381000">
                <a:tc>
                  <a:txBody>
                    <a:bodyPr/>
                    <a:lstStyle/>
                    <a:p>
                      <a:pPr marL="0" lvl="0" indent="0" rtl="0">
                        <a:spcBef>
                          <a:spcPts val="0"/>
                        </a:spcBef>
                        <a:spcAft>
                          <a:spcPts val="0"/>
                        </a:spcAft>
                        <a:buNone/>
                      </a:pPr>
                      <a:r>
                        <a:rPr lang="en">
                          <a:solidFill>
                            <a:schemeClr val="lt1"/>
                          </a:solidFill>
                        </a:rPr>
                        <a:t>-10dB</a:t>
                      </a:r>
                      <a:endParaRPr>
                        <a:solidFill>
                          <a:schemeClr val="lt1"/>
                        </a:solidFill>
                      </a:endParaRPr>
                    </a:p>
                  </a:txBody>
                  <a:tcPr marL="91425" marR="91425" marT="91425" marB="91425"/>
                </a:tc>
                <a:tc>
                  <a:txBody>
                    <a:bodyPr/>
                    <a:lstStyle/>
                    <a:p>
                      <a:pPr marL="0" lvl="0" indent="0" rtl="0">
                        <a:spcBef>
                          <a:spcPts val="0"/>
                        </a:spcBef>
                        <a:spcAft>
                          <a:spcPts val="0"/>
                        </a:spcAft>
                        <a:buNone/>
                      </a:pPr>
                      <a:r>
                        <a:rPr lang="en">
                          <a:solidFill>
                            <a:schemeClr val="lt1"/>
                          </a:solidFill>
                        </a:rPr>
                        <a:t>100%</a:t>
                      </a:r>
                      <a:endParaRPr>
                        <a:solidFill>
                          <a:schemeClr val="lt1"/>
                        </a:solidFill>
                      </a:endParaRPr>
                    </a:p>
                  </a:txBody>
                  <a:tcPr marL="91425" marR="91425" marT="91425" marB="91425"/>
                </a:tc>
                <a:extLst>
                  <a:ext uri="{0D108BD9-81ED-4DB2-BD59-A6C34878D82A}">
                    <a16:rowId xmlns:a16="http://schemas.microsoft.com/office/drawing/2014/main" val="10007"/>
                  </a:ext>
                </a:extLst>
              </a:tr>
            </a:tbl>
          </a:graphicData>
        </a:graphic>
      </p:graphicFrame>
      <p:sp>
        <p:nvSpPr>
          <p:cNvPr id="215" name="Shape 215"/>
          <p:cNvSpPr txBox="1"/>
          <p:nvPr/>
        </p:nvSpPr>
        <p:spPr>
          <a:xfrm>
            <a:off x="1611300" y="324325"/>
            <a:ext cx="5921400" cy="645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solidFill>
                  <a:srgbClr val="FFFFFF"/>
                </a:solidFill>
              </a:rPr>
              <a:t>Packet Error Rate Comparison Corrected</a:t>
            </a:r>
            <a:endParaRPr sz="2400">
              <a:solidFill>
                <a:srgbClr val="FFFFFF"/>
              </a:solidFill>
            </a:endParaRPr>
          </a:p>
        </p:txBody>
      </p:sp>
      <p:pic>
        <p:nvPicPr>
          <p:cNvPr id="2" name="Audio 1">
            <a:hlinkClick r:id="" action="ppaction://media"/>
            <a:extLst>
              <a:ext uri="{FF2B5EF4-FFF2-40B4-BE49-F238E27FC236}">
                <a16:creationId xmlns:a16="http://schemas.microsoft.com/office/drawing/2014/main" id="{C0BF6D2B-CA87-4341-8EE4-54380AD7DA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0630"/>
    </mc:Choice>
    <mc:Fallback>
      <p:transition spd="slow" advTm="706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Shape 2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References</a:t>
            </a:r>
            <a:endParaRPr/>
          </a:p>
        </p:txBody>
      </p:sp>
      <p:sp>
        <p:nvSpPr>
          <p:cNvPr id="221" name="Shape 221"/>
          <p:cNvSpPr txBox="1">
            <a:spLocks noGrp="1"/>
          </p:cNvSpPr>
          <p:nvPr>
            <p:ph type="body" idx="1"/>
          </p:nvPr>
        </p:nvSpPr>
        <p:spPr>
          <a:xfrm>
            <a:off x="1297500" y="1307850"/>
            <a:ext cx="7038900" cy="3171000"/>
          </a:xfrm>
          <a:prstGeom prst="rect">
            <a:avLst/>
          </a:prstGeom>
        </p:spPr>
        <p:txBody>
          <a:bodyPr spcFirstLastPara="1" wrap="square" lIns="91425" tIns="91425" rIns="91425" bIns="91425" anchor="t" anchorCtr="0">
            <a:noAutofit/>
          </a:bodyPr>
          <a:lstStyle/>
          <a:p>
            <a:pPr marL="457200" lvl="0" indent="-298450" rtl="0">
              <a:lnSpc>
                <a:spcPct val="150000"/>
              </a:lnSpc>
              <a:spcBef>
                <a:spcPts val="0"/>
              </a:spcBef>
              <a:spcAft>
                <a:spcPts val="0"/>
              </a:spcAft>
              <a:buSzPts val="1100"/>
              <a:buFont typeface="Arial"/>
              <a:buAutoNum type="arabicPeriod"/>
            </a:pPr>
            <a:r>
              <a:rPr lang="en" sz="1100">
                <a:latin typeface="Arial"/>
                <a:ea typeface="Arial"/>
                <a:cs typeface="Arial"/>
                <a:sym typeface="Arial"/>
              </a:rPr>
              <a:t>The IEEE standards for each protocol</a:t>
            </a:r>
            <a:endParaRPr sz="1100">
              <a:latin typeface="Arial"/>
              <a:ea typeface="Arial"/>
              <a:cs typeface="Arial"/>
              <a:sym typeface="Arial"/>
            </a:endParaRPr>
          </a:p>
          <a:p>
            <a:pPr marL="457200" lvl="0" indent="-298450" rtl="0">
              <a:lnSpc>
                <a:spcPct val="150000"/>
              </a:lnSpc>
              <a:spcBef>
                <a:spcPts val="0"/>
              </a:spcBef>
              <a:spcAft>
                <a:spcPts val="0"/>
              </a:spcAft>
              <a:buSzPts val="1100"/>
              <a:buFont typeface="Arial"/>
              <a:buAutoNum type="arabicPeriod"/>
            </a:pPr>
            <a:r>
              <a:rPr lang="en" sz="1100">
                <a:latin typeface="Arial"/>
                <a:ea typeface="Arial"/>
                <a:cs typeface="Arial"/>
                <a:sym typeface="Arial"/>
              </a:rPr>
              <a:t>E. D. Ngangue Ndih and S. Cherkaoui, "On Enhancing Technology Coexistence in the IoT Era: ZigBee and 802.11 Case," in </a:t>
            </a:r>
            <a:r>
              <a:rPr lang="en" sz="1100" i="1">
                <a:latin typeface="Arial"/>
                <a:ea typeface="Arial"/>
                <a:cs typeface="Arial"/>
                <a:sym typeface="Arial"/>
              </a:rPr>
              <a:t>IEEE Access</a:t>
            </a:r>
            <a:r>
              <a:rPr lang="en" sz="1100">
                <a:latin typeface="Arial"/>
                <a:ea typeface="Arial"/>
                <a:cs typeface="Arial"/>
                <a:sym typeface="Arial"/>
              </a:rPr>
              <a:t>, vol. 4, pp. 1835-1844, 2016.</a:t>
            </a:r>
            <a:endParaRPr sz="1100">
              <a:latin typeface="Arial"/>
              <a:ea typeface="Arial"/>
              <a:cs typeface="Arial"/>
              <a:sym typeface="Arial"/>
            </a:endParaRPr>
          </a:p>
          <a:p>
            <a:pPr marL="457200" lvl="0" indent="-298450" rtl="0">
              <a:lnSpc>
                <a:spcPct val="150000"/>
              </a:lnSpc>
              <a:spcBef>
                <a:spcPts val="0"/>
              </a:spcBef>
              <a:spcAft>
                <a:spcPts val="0"/>
              </a:spcAft>
              <a:buSzPts val="1100"/>
              <a:buFont typeface="Arial"/>
              <a:buAutoNum type="arabicPeriod"/>
            </a:pPr>
            <a:r>
              <a:rPr lang="en" sz="1100">
                <a:latin typeface="Arial"/>
                <a:ea typeface="Arial"/>
                <a:cs typeface="Arial"/>
                <a:sym typeface="Arial"/>
              </a:rPr>
              <a:t>R. Natarajan, P. Zand and M. Nabi, "Analysis of coexistence between IEEE 802.15.4, BLE and IEEE 802.11 in the 2.4 GHz ISM band," </a:t>
            </a:r>
            <a:r>
              <a:rPr lang="en" sz="1100" i="1">
                <a:latin typeface="Arial"/>
                <a:ea typeface="Arial"/>
                <a:cs typeface="Arial"/>
                <a:sym typeface="Arial"/>
              </a:rPr>
              <a:t>IECON 2016 - 42nd Annual Conference of the IEEE Industrial Electronics Society</a:t>
            </a:r>
            <a:r>
              <a:rPr lang="en" sz="1100">
                <a:latin typeface="Arial"/>
                <a:ea typeface="Arial"/>
                <a:cs typeface="Arial"/>
                <a:sym typeface="Arial"/>
              </a:rPr>
              <a:t>, Florence, 2016, pp. 6025-6032.</a:t>
            </a:r>
            <a:endParaRPr sz="1100">
              <a:latin typeface="Arial"/>
              <a:ea typeface="Arial"/>
              <a:cs typeface="Arial"/>
              <a:sym typeface="Arial"/>
            </a:endParaRPr>
          </a:p>
          <a:p>
            <a:pPr marL="457200" lvl="0" indent="-298450" rtl="0">
              <a:lnSpc>
                <a:spcPct val="150000"/>
              </a:lnSpc>
              <a:spcBef>
                <a:spcPts val="0"/>
              </a:spcBef>
              <a:spcAft>
                <a:spcPts val="0"/>
              </a:spcAft>
              <a:buSzPts val="1100"/>
              <a:buFont typeface="Arial"/>
              <a:buAutoNum type="arabicPeriod"/>
            </a:pPr>
            <a:r>
              <a:rPr lang="en" sz="1100">
                <a:solidFill>
                  <a:srgbClr val="FFFFFF"/>
                </a:solidFill>
                <a:latin typeface="Arial"/>
                <a:ea typeface="Arial"/>
                <a:cs typeface="Arial"/>
                <a:sym typeface="Arial"/>
              </a:rPr>
              <a:t>A. Marinčić, A. Kerner and D. Šimunić, "Interoperability of IoT wireless technologies in ambient assisted living environments," </a:t>
            </a:r>
            <a:r>
              <a:rPr lang="en" sz="1100" i="1">
                <a:solidFill>
                  <a:srgbClr val="FFFFFF"/>
                </a:solidFill>
                <a:latin typeface="Arial"/>
                <a:ea typeface="Arial"/>
                <a:cs typeface="Arial"/>
                <a:sym typeface="Arial"/>
              </a:rPr>
              <a:t>2016 Wireless Telecommunications Symposium (WTS)</a:t>
            </a:r>
            <a:r>
              <a:rPr lang="en" sz="1100">
                <a:solidFill>
                  <a:srgbClr val="FFFFFF"/>
                </a:solidFill>
                <a:latin typeface="Arial"/>
                <a:ea typeface="Arial"/>
                <a:cs typeface="Arial"/>
                <a:sym typeface="Arial"/>
              </a:rPr>
              <a:t>, London, 2016, pp. 1-6.</a:t>
            </a:r>
            <a:endParaRPr sz="1100">
              <a:solidFill>
                <a:srgbClr val="FFFFFF"/>
              </a:solidFill>
              <a:latin typeface="Arial"/>
              <a:ea typeface="Arial"/>
              <a:cs typeface="Arial"/>
              <a:sym typeface="Arial"/>
            </a:endParaRPr>
          </a:p>
          <a:p>
            <a:pPr marL="457200" lvl="0" indent="-298450" rtl="0">
              <a:lnSpc>
                <a:spcPct val="150000"/>
              </a:lnSpc>
              <a:spcBef>
                <a:spcPts val="0"/>
              </a:spcBef>
              <a:spcAft>
                <a:spcPts val="0"/>
              </a:spcAft>
              <a:buSzPts val="1100"/>
              <a:buFont typeface="Arial"/>
              <a:buAutoNum type="arabicPeriod"/>
            </a:pPr>
            <a:r>
              <a:rPr lang="en" sz="1100">
                <a:solidFill>
                  <a:srgbClr val="FFFFFF"/>
                </a:solidFill>
                <a:latin typeface="Arial"/>
                <a:ea typeface="Arial"/>
                <a:cs typeface="Arial"/>
                <a:sym typeface="Arial"/>
              </a:rPr>
              <a:t>D. C. Yacchirema, C. E. Palau and M. Esteve, "Enable IoT interoperability in ambient assisted living: Active and healthy aging scenarios," </a:t>
            </a:r>
            <a:r>
              <a:rPr lang="en" sz="1100" i="1">
                <a:solidFill>
                  <a:srgbClr val="FFFFFF"/>
                </a:solidFill>
                <a:latin typeface="Arial"/>
                <a:ea typeface="Arial"/>
                <a:cs typeface="Arial"/>
                <a:sym typeface="Arial"/>
              </a:rPr>
              <a:t>2017 14th IEEE Annual Consumer Communications &amp; Networking Conference (CCNC)</a:t>
            </a:r>
            <a:r>
              <a:rPr lang="en" sz="1100">
                <a:solidFill>
                  <a:srgbClr val="FFFFFF"/>
                </a:solidFill>
                <a:latin typeface="Arial"/>
                <a:ea typeface="Arial"/>
                <a:cs typeface="Arial"/>
                <a:sym typeface="Arial"/>
              </a:rPr>
              <a:t>, Las Vegas, NV, 2017, pp. 53-58.</a:t>
            </a:r>
            <a:endParaRPr sz="1100">
              <a:solidFill>
                <a:srgbClr val="FFFFFF"/>
              </a:solidFill>
              <a:latin typeface="Arial"/>
              <a:ea typeface="Arial"/>
              <a:cs typeface="Arial"/>
              <a:sym typeface="Arial"/>
            </a:endParaRPr>
          </a:p>
          <a:p>
            <a:pPr marL="0" lvl="0" indent="0" rtl="0">
              <a:lnSpc>
                <a:spcPct val="150000"/>
              </a:lnSpc>
              <a:spcBef>
                <a:spcPts val="0"/>
              </a:spcBef>
              <a:spcAft>
                <a:spcPts val="0"/>
              </a:spcAft>
              <a:buNone/>
            </a:pPr>
            <a:r>
              <a:rPr lang="en" sz="1100">
                <a:latin typeface="Arial"/>
                <a:ea typeface="Arial"/>
                <a:cs typeface="Arial"/>
                <a:sym typeface="Arial"/>
              </a:rPr>
              <a:t>6.	Mathworks, Matlab/Simulink documentation</a:t>
            </a:r>
            <a:endParaRPr sz="1100">
              <a:latin typeface="Arial"/>
              <a:ea typeface="Arial"/>
              <a:cs typeface="Arial"/>
              <a:sym typeface="Arial"/>
            </a:endParaRPr>
          </a:p>
        </p:txBody>
      </p:sp>
      <p:pic>
        <p:nvPicPr>
          <p:cNvPr id="2" name="Audio 1">
            <a:hlinkClick r:id="" action="ppaction://media"/>
            <a:extLst>
              <a:ext uri="{FF2B5EF4-FFF2-40B4-BE49-F238E27FC236}">
                <a16:creationId xmlns:a16="http://schemas.microsoft.com/office/drawing/2014/main" id="{24E28BAD-165A-49D5-B4CC-A355F17E8A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8557"/>
    </mc:Choice>
    <mc:Fallback>
      <p:transition spd="slow" advTm="685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p:nvPr>
        </p:nvSpPr>
        <p:spPr>
          <a:xfrm>
            <a:off x="823850" y="1289000"/>
            <a:ext cx="4587000" cy="35211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This project aims to explore the limitations of multiple devices on one wireless network</a:t>
            </a:r>
            <a:endParaRPr/>
          </a:p>
        </p:txBody>
      </p:sp>
      <p:sp>
        <p:nvSpPr>
          <p:cNvPr id="141" name="Shape 141"/>
          <p:cNvSpPr txBox="1"/>
          <p:nvPr/>
        </p:nvSpPr>
        <p:spPr>
          <a:xfrm>
            <a:off x="3046200" y="644000"/>
            <a:ext cx="3051600" cy="645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3600">
                <a:solidFill>
                  <a:schemeClr val="lt1"/>
                </a:solidFill>
              </a:rPr>
              <a:t>Project Goals</a:t>
            </a:r>
            <a:endParaRPr sz="3600">
              <a:solidFill>
                <a:schemeClr val="lt1"/>
              </a:solidFill>
            </a:endParaRPr>
          </a:p>
        </p:txBody>
      </p:sp>
      <p:pic>
        <p:nvPicPr>
          <p:cNvPr id="4" name="Audio 3">
            <a:hlinkClick r:id="" action="ppaction://media"/>
            <a:extLst>
              <a:ext uri="{FF2B5EF4-FFF2-40B4-BE49-F238E27FC236}">
                <a16:creationId xmlns:a16="http://schemas.microsoft.com/office/drawing/2014/main" id="{B049D313-A200-49EB-BCEF-B94F80970C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701"/>
    </mc:Choice>
    <mc:Fallback>
      <p:transition spd="slow" advTm="25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p:nvPr/>
        </p:nvSpPr>
        <p:spPr>
          <a:xfrm>
            <a:off x="460600" y="612225"/>
            <a:ext cx="5527200" cy="645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2400">
                <a:solidFill>
                  <a:schemeClr val="lt1"/>
                </a:solidFill>
              </a:rPr>
              <a:t>Theoretical Limits of WiFi Scaling</a:t>
            </a:r>
            <a:endParaRPr dirty="0">
              <a:solidFill>
                <a:schemeClr val="lt1"/>
              </a:solidFill>
            </a:endParaRPr>
          </a:p>
        </p:txBody>
      </p:sp>
      <p:sp>
        <p:nvSpPr>
          <p:cNvPr id="147" name="Shape 147"/>
          <p:cNvSpPr txBox="1"/>
          <p:nvPr/>
        </p:nvSpPr>
        <p:spPr>
          <a:xfrm>
            <a:off x="1808400" y="2061250"/>
            <a:ext cx="5527200" cy="645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solidFill>
                  <a:schemeClr val="lt1"/>
                </a:solidFill>
              </a:rPr>
              <a:t>Most WiFi routers have up to 255 wireless connection capabilities, with up to 4 ethernet connections.</a:t>
            </a:r>
            <a:endParaRPr>
              <a:solidFill>
                <a:schemeClr val="lt1"/>
              </a:solidFill>
            </a:endParaRPr>
          </a:p>
          <a:p>
            <a:pPr marL="0" lvl="0" indent="0">
              <a:spcBef>
                <a:spcPts val="0"/>
              </a:spcBef>
              <a:spcAft>
                <a:spcPts val="0"/>
              </a:spcAft>
              <a:buNone/>
            </a:pPr>
            <a:endParaRPr>
              <a:solidFill>
                <a:schemeClr val="lt1"/>
              </a:solidFill>
            </a:endParaRPr>
          </a:p>
          <a:p>
            <a:pPr marL="0" lvl="0" indent="0">
              <a:spcBef>
                <a:spcPts val="0"/>
              </a:spcBef>
              <a:spcAft>
                <a:spcPts val="0"/>
              </a:spcAft>
              <a:buNone/>
            </a:pPr>
            <a:r>
              <a:rPr lang="en">
                <a:solidFill>
                  <a:schemeClr val="lt1"/>
                </a:solidFill>
              </a:rPr>
              <a:t>Bandwidth capabilities are usually the limiting factor with connected devices. If 100 devices are connected to a 300Mbps router, then only 3Mbps can be offered to each device</a:t>
            </a:r>
            <a:endParaRPr>
              <a:solidFill>
                <a:schemeClr val="lt1"/>
              </a:solidFill>
            </a:endParaRPr>
          </a:p>
        </p:txBody>
      </p:sp>
      <p:pic>
        <p:nvPicPr>
          <p:cNvPr id="3" name="Audio 2">
            <a:hlinkClick r:id="" action="ppaction://media"/>
            <a:extLst>
              <a:ext uri="{FF2B5EF4-FFF2-40B4-BE49-F238E27FC236}">
                <a16:creationId xmlns:a16="http://schemas.microsoft.com/office/drawing/2014/main" id="{16192E85-2AA6-4357-8F95-1655CD494B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3156"/>
    </mc:Choice>
    <mc:Fallback>
      <p:transition spd="slow" advTm="63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1086400" y="54975"/>
            <a:ext cx="3036300" cy="557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WiFi Interference</a:t>
            </a:r>
            <a:endParaRPr/>
          </a:p>
        </p:txBody>
      </p:sp>
      <p:sp>
        <p:nvSpPr>
          <p:cNvPr id="153" name="Shape 153"/>
          <p:cNvSpPr txBox="1">
            <a:spLocks noGrp="1"/>
          </p:cNvSpPr>
          <p:nvPr>
            <p:ph type="subTitle" idx="1"/>
          </p:nvPr>
        </p:nvSpPr>
        <p:spPr>
          <a:xfrm>
            <a:off x="4763200" y="2042075"/>
            <a:ext cx="3036300" cy="27924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a:t>The new 802.11n standard typically uses multiple radios within an access point to simultaneously transmit several WiFi streams in different directions to achieve faster connectivity.</a:t>
            </a:r>
            <a:endParaRPr/>
          </a:p>
          <a:p>
            <a:pPr marL="0" lvl="0" indent="0" rtl="0">
              <a:lnSpc>
                <a:spcPct val="115000"/>
              </a:lnSpc>
              <a:spcBef>
                <a:spcPts val="1200"/>
              </a:spcBef>
              <a:spcAft>
                <a:spcPts val="0"/>
              </a:spcAft>
              <a:buNone/>
            </a:pPr>
            <a:r>
              <a:rPr lang="en"/>
              <a:t>If just one of these signals runs into interference, the ability to spatially multiplex or bond channels is effectively eliminated</a:t>
            </a:r>
            <a:endParaRPr/>
          </a:p>
          <a:p>
            <a:pPr marL="0" lvl="0" indent="0">
              <a:spcBef>
                <a:spcPts val="1200"/>
              </a:spcBef>
              <a:spcAft>
                <a:spcPts val="0"/>
              </a:spcAft>
              <a:buNone/>
            </a:pPr>
            <a:endParaRPr/>
          </a:p>
        </p:txBody>
      </p:sp>
      <p:sp>
        <p:nvSpPr>
          <p:cNvPr id="154" name="Shape 154"/>
          <p:cNvSpPr txBox="1">
            <a:spLocks noGrp="1"/>
          </p:cNvSpPr>
          <p:nvPr>
            <p:ph type="body" idx="2"/>
          </p:nvPr>
        </p:nvSpPr>
        <p:spPr>
          <a:xfrm>
            <a:off x="1086400" y="957700"/>
            <a:ext cx="3676800" cy="33360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sz="1350">
                <a:latin typeface="Arial"/>
                <a:ea typeface="Arial"/>
                <a:cs typeface="Arial"/>
                <a:sym typeface="Arial"/>
              </a:rPr>
              <a:t>When an 802.11 client device hears another signal, whether it is a Wi-Fi signal or not, it will defer transmission until the signal ceases. Interference that occurs during transmission also causes packet loss, which forces WiFi retransmissions. These retransmissions slow throughput and result in wildly fluctuating performance for all users sharing a given access point (AP).</a:t>
            </a:r>
            <a:endParaRPr/>
          </a:p>
        </p:txBody>
      </p:sp>
      <p:pic>
        <p:nvPicPr>
          <p:cNvPr id="2" name="Audio 1">
            <a:hlinkClick r:id="" action="ppaction://media"/>
            <a:extLst>
              <a:ext uri="{FF2B5EF4-FFF2-40B4-BE49-F238E27FC236}">
                <a16:creationId xmlns:a16="http://schemas.microsoft.com/office/drawing/2014/main" id="{2C69B67B-E1E9-4E3C-B0D7-878AD54F6B3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5271"/>
    </mc:Choice>
    <mc:Fallback>
      <p:transition spd="slow" advTm="752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Shape 159"/>
          <p:cNvPicPr preferRelativeResize="0"/>
          <p:nvPr/>
        </p:nvPicPr>
        <p:blipFill>
          <a:blip r:embed="rId5">
            <a:alphaModFix/>
          </a:blip>
          <a:stretch>
            <a:fillRect/>
          </a:stretch>
        </p:blipFill>
        <p:spPr>
          <a:xfrm>
            <a:off x="4940850" y="202300"/>
            <a:ext cx="3914300" cy="2369450"/>
          </a:xfrm>
          <a:prstGeom prst="rect">
            <a:avLst/>
          </a:prstGeom>
          <a:noFill/>
          <a:ln>
            <a:noFill/>
          </a:ln>
        </p:spPr>
      </p:pic>
      <p:sp>
        <p:nvSpPr>
          <p:cNvPr id="160" name="Shape 160"/>
          <p:cNvSpPr txBox="1"/>
          <p:nvPr/>
        </p:nvSpPr>
        <p:spPr>
          <a:xfrm>
            <a:off x="1026450" y="1064525"/>
            <a:ext cx="3914400" cy="29448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solidFill>
                  <a:schemeClr val="lt1"/>
                </a:solidFill>
              </a:rPr>
              <a:t>At the 2.4GHz, there are only three non-overlapping channels, making “channel switching” not feasible when dealing with a large number of devices. As seen in the figure provided, lower frequencies often have more non-overlapping channels</a:t>
            </a:r>
            <a:endParaRPr>
              <a:solidFill>
                <a:schemeClr val="lt1"/>
              </a:solidFill>
            </a:endParaRPr>
          </a:p>
        </p:txBody>
      </p:sp>
      <p:pic>
        <p:nvPicPr>
          <p:cNvPr id="2" name="Audio 1">
            <a:hlinkClick r:id="" action="ppaction://media"/>
            <a:extLst>
              <a:ext uri="{FF2B5EF4-FFF2-40B4-BE49-F238E27FC236}">
                <a16:creationId xmlns:a16="http://schemas.microsoft.com/office/drawing/2014/main" id="{2506E7B8-973B-46F7-993B-F672CEAB817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8009"/>
    </mc:Choice>
    <mc:Fallback>
      <p:transition spd="slow" advTm="780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Shape 165"/>
          <p:cNvSpPr txBox="1"/>
          <p:nvPr/>
        </p:nvSpPr>
        <p:spPr>
          <a:xfrm>
            <a:off x="2226300" y="631425"/>
            <a:ext cx="5527200" cy="645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1350">
                <a:solidFill>
                  <a:schemeClr val="lt1"/>
                </a:solidFill>
              </a:rPr>
              <a:t>A common metric for predicting how Wi-Fi systems will perform is the Signal-to-Noise (SNR) Ratio. SNR compares the difference between strength of the receive signal level and the noise floor. Typically a higher SNR results in fewer bit errors and higher throughput.</a:t>
            </a:r>
            <a:endParaRPr>
              <a:solidFill>
                <a:schemeClr val="lt1"/>
              </a:solidFill>
            </a:endParaRPr>
          </a:p>
        </p:txBody>
      </p:sp>
      <p:pic>
        <p:nvPicPr>
          <p:cNvPr id="166" name="Shape 166"/>
          <p:cNvPicPr preferRelativeResize="0"/>
          <p:nvPr/>
        </p:nvPicPr>
        <p:blipFill>
          <a:blip r:embed="rId5">
            <a:alphaModFix/>
          </a:blip>
          <a:stretch>
            <a:fillRect/>
          </a:stretch>
        </p:blipFill>
        <p:spPr>
          <a:xfrm>
            <a:off x="440275" y="2244350"/>
            <a:ext cx="3695700" cy="1514475"/>
          </a:xfrm>
          <a:prstGeom prst="rect">
            <a:avLst/>
          </a:prstGeom>
          <a:noFill/>
          <a:ln>
            <a:noFill/>
          </a:ln>
        </p:spPr>
      </p:pic>
      <p:sp>
        <p:nvSpPr>
          <p:cNvPr id="167" name="Shape 167"/>
          <p:cNvSpPr txBox="1"/>
          <p:nvPr/>
        </p:nvSpPr>
        <p:spPr>
          <a:xfrm>
            <a:off x="4481375" y="2571750"/>
            <a:ext cx="4299000" cy="1619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solidFill>
                  <a:schemeClr val="lt1"/>
                </a:solidFill>
              </a:rPr>
              <a:t>To achieve a high SNR, wireless networks must increase gain or decrease interference. The only way to increase the gain is to add more power</a:t>
            </a:r>
            <a:endParaRPr>
              <a:solidFill>
                <a:schemeClr val="lt1"/>
              </a:solidFill>
            </a:endParaRPr>
          </a:p>
        </p:txBody>
      </p:sp>
      <p:pic>
        <p:nvPicPr>
          <p:cNvPr id="2" name="Audio 1">
            <a:hlinkClick r:id="" action="ppaction://media"/>
            <a:extLst>
              <a:ext uri="{FF2B5EF4-FFF2-40B4-BE49-F238E27FC236}">
                <a16:creationId xmlns:a16="http://schemas.microsoft.com/office/drawing/2014/main" id="{6F3A1EBD-4E4A-4597-A6C6-E5782D142E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6110"/>
    </mc:Choice>
    <mc:Fallback>
      <p:transition spd="slow" advTm="361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p:nvPr/>
        </p:nvSpPr>
        <p:spPr>
          <a:xfrm>
            <a:off x="3157150" y="2329900"/>
            <a:ext cx="5527200" cy="988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solidFill>
                  <a:schemeClr val="lt1"/>
                </a:solidFill>
              </a:rPr>
              <a:t>Bit error rate, BER may traditionally be associated with radio communications links, however bit error rate and bit error rate testing is also applicable to other systems such as fibre optic links, Ethernet, or any link over which a digital signal is transmitted.</a:t>
            </a:r>
            <a:endParaRPr>
              <a:solidFill>
                <a:schemeClr val="lt1"/>
              </a:solidFill>
            </a:endParaRPr>
          </a:p>
        </p:txBody>
      </p:sp>
      <p:sp>
        <p:nvSpPr>
          <p:cNvPr id="173" name="Shape 173"/>
          <p:cNvSpPr txBox="1"/>
          <p:nvPr/>
        </p:nvSpPr>
        <p:spPr>
          <a:xfrm>
            <a:off x="546975" y="487475"/>
            <a:ext cx="5527200" cy="988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solidFill>
                  <a:schemeClr val="lt1"/>
                </a:solidFill>
              </a:rPr>
              <a:t>Unlike many other forms of testing, bit error rate, (BER) measures the full end to end performance of a system including the transmitter, receiver and the medium between the two. In this way, bit error rate, BER enables the actual performance of a system in operation to be tested, rather than testing the component parts and hoping that they will operate satisfactorily when in place.</a:t>
            </a:r>
            <a:endParaRPr>
              <a:solidFill>
                <a:schemeClr val="lt1"/>
              </a:solidFill>
            </a:endParaRPr>
          </a:p>
        </p:txBody>
      </p:sp>
      <p:sp>
        <p:nvSpPr>
          <p:cNvPr id="174" name="Shape 174"/>
          <p:cNvSpPr txBox="1"/>
          <p:nvPr/>
        </p:nvSpPr>
        <p:spPr>
          <a:xfrm>
            <a:off x="921200" y="3896125"/>
            <a:ext cx="5527200" cy="1161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solidFill>
                  <a:schemeClr val="lt1"/>
                </a:solidFill>
              </a:rPr>
              <a:t>Bit Error Rate Testing is simple in concept, but often hard to implement. Data received is compared to data transmitted to examine losses. However, WiFi BER specifications are so small that the measurements must be extremely accurate.</a:t>
            </a:r>
            <a:endParaRPr>
              <a:solidFill>
                <a:schemeClr val="lt1"/>
              </a:solidFill>
            </a:endParaRPr>
          </a:p>
        </p:txBody>
      </p:sp>
      <p:pic>
        <p:nvPicPr>
          <p:cNvPr id="2" name="Audio 1">
            <a:hlinkClick r:id="" action="ppaction://media"/>
            <a:extLst>
              <a:ext uri="{FF2B5EF4-FFF2-40B4-BE49-F238E27FC236}">
                <a16:creationId xmlns:a16="http://schemas.microsoft.com/office/drawing/2014/main" id="{FC217369-B87F-48F6-8265-B6AA91FCF3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3406"/>
    </mc:Choice>
    <mc:Fallback>
      <p:transition spd="slow" advTm="1334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932750" y="199725"/>
            <a:ext cx="2944200" cy="6525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2.4GHz vs. 5.8GHz</a:t>
            </a:r>
            <a:endParaRPr/>
          </a:p>
        </p:txBody>
      </p:sp>
      <p:sp>
        <p:nvSpPr>
          <p:cNvPr id="180" name="Shape 180"/>
          <p:cNvSpPr txBox="1">
            <a:spLocks noGrp="1"/>
          </p:cNvSpPr>
          <p:nvPr>
            <p:ph type="subTitle" idx="1"/>
          </p:nvPr>
        </p:nvSpPr>
        <p:spPr>
          <a:xfrm>
            <a:off x="1330050" y="660300"/>
            <a:ext cx="2032200" cy="506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sz="1400">
                <a:latin typeface="Arial"/>
                <a:ea typeface="Arial"/>
                <a:cs typeface="Arial"/>
                <a:sym typeface="Arial"/>
              </a:rPr>
              <a:t>(802.11b) vs. (802.11a)</a:t>
            </a:r>
            <a:endParaRPr sz="1400"/>
          </a:p>
        </p:txBody>
      </p:sp>
      <p:sp>
        <p:nvSpPr>
          <p:cNvPr id="181" name="Shape 181"/>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Lower frequencies tend to have better propagation, whereas higher frequencies have longer range when consuming the same power</a:t>
            </a:r>
            <a:endParaRPr/>
          </a:p>
        </p:txBody>
      </p:sp>
      <p:sp>
        <p:nvSpPr>
          <p:cNvPr id="182" name="Shape 182"/>
          <p:cNvSpPr txBox="1"/>
          <p:nvPr/>
        </p:nvSpPr>
        <p:spPr>
          <a:xfrm>
            <a:off x="1132350" y="1696600"/>
            <a:ext cx="2427600" cy="2811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solidFill>
                  <a:schemeClr val="lt1"/>
                </a:solidFill>
              </a:rPr>
              <a:t>When evaluating frequencies, five key factors play a role in deciding superiority:</a:t>
            </a:r>
            <a:endParaRPr>
              <a:solidFill>
                <a:schemeClr val="lt1"/>
              </a:solidFill>
            </a:endParaRPr>
          </a:p>
          <a:p>
            <a:pPr marL="0" lvl="0" indent="0">
              <a:spcBef>
                <a:spcPts val="0"/>
              </a:spcBef>
              <a:spcAft>
                <a:spcPts val="0"/>
              </a:spcAft>
              <a:buNone/>
            </a:pPr>
            <a:r>
              <a:rPr lang="en">
                <a:solidFill>
                  <a:schemeClr val="lt1"/>
                </a:solidFill>
              </a:rPr>
              <a:t> </a:t>
            </a:r>
            <a:endParaRPr>
              <a:solidFill>
                <a:schemeClr val="lt1"/>
              </a:solidFill>
            </a:endParaRPr>
          </a:p>
          <a:p>
            <a:pPr marL="457200" lvl="0" indent="-317500" rtl="0">
              <a:spcBef>
                <a:spcPts val="0"/>
              </a:spcBef>
              <a:spcAft>
                <a:spcPts val="0"/>
              </a:spcAft>
              <a:buClr>
                <a:schemeClr val="lt1"/>
              </a:buClr>
              <a:buSzPts val="1400"/>
              <a:buChar char="●"/>
            </a:pPr>
            <a:r>
              <a:rPr lang="en">
                <a:solidFill>
                  <a:schemeClr val="lt1"/>
                </a:solidFill>
              </a:rPr>
              <a:t>Range</a:t>
            </a:r>
            <a:endParaRPr>
              <a:solidFill>
                <a:schemeClr val="lt1"/>
              </a:solidFill>
            </a:endParaRPr>
          </a:p>
          <a:p>
            <a:pPr marL="457200" lvl="0" indent="-317500" rtl="0">
              <a:spcBef>
                <a:spcPts val="0"/>
              </a:spcBef>
              <a:spcAft>
                <a:spcPts val="0"/>
              </a:spcAft>
              <a:buClr>
                <a:schemeClr val="lt1"/>
              </a:buClr>
              <a:buSzPts val="1400"/>
              <a:buChar char="●"/>
            </a:pPr>
            <a:r>
              <a:rPr lang="en">
                <a:solidFill>
                  <a:schemeClr val="lt1"/>
                </a:solidFill>
              </a:rPr>
              <a:t>Transmit Power</a:t>
            </a:r>
            <a:endParaRPr>
              <a:solidFill>
                <a:schemeClr val="lt1"/>
              </a:solidFill>
            </a:endParaRPr>
          </a:p>
          <a:p>
            <a:pPr marL="457200" lvl="0" indent="-317500" rtl="0">
              <a:spcBef>
                <a:spcPts val="0"/>
              </a:spcBef>
              <a:spcAft>
                <a:spcPts val="0"/>
              </a:spcAft>
              <a:buClr>
                <a:schemeClr val="lt1"/>
              </a:buClr>
              <a:buSzPts val="1400"/>
              <a:buChar char="●"/>
            </a:pPr>
            <a:r>
              <a:rPr lang="en">
                <a:solidFill>
                  <a:schemeClr val="lt1"/>
                </a:solidFill>
              </a:rPr>
              <a:t>Receiver Sensitivity</a:t>
            </a:r>
            <a:endParaRPr>
              <a:solidFill>
                <a:schemeClr val="lt1"/>
              </a:solidFill>
            </a:endParaRPr>
          </a:p>
          <a:p>
            <a:pPr marL="457200" lvl="0" indent="-317500" rtl="0">
              <a:spcBef>
                <a:spcPts val="0"/>
              </a:spcBef>
              <a:spcAft>
                <a:spcPts val="0"/>
              </a:spcAft>
              <a:buClr>
                <a:schemeClr val="lt1"/>
              </a:buClr>
              <a:buSzPts val="1400"/>
              <a:buChar char="●"/>
            </a:pPr>
            <a:r>
              <a:rPr lang="en">
                <a:solidFill>
                  <a:schemeClr val="lt1"/>
                </a:solidFill>
              </a:rPr>
              <a:t>Noise and Interference</a:t>
            </a:r>
            <a:endParaRPr>
              <a:solidFill>
                <a:schemeClr val="lt1"/>
              </a:solidFill>
            </a:endParaRPr>
          </a:p>
          <a:p>
            <a:pPr marL="457200" lvl="0" indent="-317500">
              <a:spcBef>
                <a:spcPts val="0"/>
              </a:spcBef>
              <a:spcAft>
                <a:spcPts val="0"/>
              </a:spcAft>
              <a:buClr>
                <a:schemeClr val="lt1"/>
              </a:buClr>
              <a:buSzPts val="1400"/>
              <a:buChar char="●"/>
            </a:pPr>
            <a:r>
              <a:rPr lang="en">
                <a:solidFill>
                  <a:schemeClr val="lt1"/>
                </a:solidFill>
              </a:rPr>
              <a:t>Bit Error Rate</a:t>
            </a:r>
            <a:endParaRPr>
              <a:solidFill>
                <a:schemeClr val="lt1"/>
              </a:solidFill>
            </a:endParaRPr>
          </a:p>
          <a:p>
            <a:pPr marL="0" lvl="0" indent="0">
              <a:spcBef>
                <a:spcPts val="0"/>
              </a:spcBef>
              <a:spcAft>
                <a:spcPts val="0"/>
              </a:spcAft>
              <a:buNone/>
            </a:pPr>
            <a:endParaRPr>
              <a:solidFill>
                <a:schemeClr val="lt1"/>
              </a:solidFill>
            </a:endParaRPr>
          </a:p>
          <a:p>
            <a:pPr marL="0" lvl="0" indent="0">
              <a:spcBef>
                <a:spcPts val="0"/>
              </a:spcBef>
              <a:spcAft>
                <a:spcPts val="0"/>
              </a:spcAft>
              <a:buNone/>
            </a:pPr>
            <a:endParaRPr>
              <a:solidFill>
                <a:schemeClr val="lt1"/>
              </a:solidFill>
            </a:endParaRPr>
          </a:p>
        </p:txBody>
      </p:sp>
      <p:pic>
        <p:nvPicPr>
          <p:cNvPr id="2" name="Audio 1">
            <a:hlinkClick r:id="" action="ppaction://media"/>
            <a:extLst>
              <a:ext uri="{FF2B5EF4-FFF2-40B4-BE49-F238E27FC236}">
                <a16:creationId xmlns:a16="http://schemas.microsoft.com/office/drawing/2014/main" id="{F8E5AC3B-3429-46E3-9C0F-80C29E985FA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6512"/>
    </mc:Choice>
    <mc:Fallback>
      <p:transition spd="slow" advTm="96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xfrm>
            <a:off x="1297500" y="228525"/>
            <a:ext cx="5937900" cy="335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Reasons for Poor WiFi Performance</a:t>
            </a:r>
            <a:endParaRPr/>
          </a:p>
        </p:txBody>
      </p:sp>
      <p:sp>
        <p:nvSpPr>
          <p:cNvPr id="188" name="Shape 188"/>
          <p:cNvSpPr txBox="1">
            <a:spLocks noGrp="1"/>
          </p:cNvSpPr>
          <p:nvPr>
            <p:ph type="subTitle" idx="1"/>
          </p:nvPr>
        </p:nvSpPr>
        <p:spPr>
          <a:xfrm>
            <a:off x="1297500" y="1696600"/>
            <a:ext cx="3036300" cy="23475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Co-Channel interference occurs when two transmissions happen in the same area. The transmitter checks to see if the transmitter is idle or not. If not, the transmitter must wait until the receiver is done receiving.</a:t>
            </a:r>
            <a:endParaRPr/>
          </a:p>
          <a:p>
            <a:pPr marL="0" lvl="0" indent="0">
              <a:spcBef>
                <a:spcPts val="0"/>
              </a:spcBef>
              <a:spcAft>
                <a:spcPts val="0"/>
              </a:spcAft>
              <a:buNone/>
            </a:pPr>
            <a:r>
              <a:rPr lang="en"/>
              <a:t>	This is common in high density usage areas, where bad CCI can make it seem like the WiFi isn’t working at all.</a:t>
            </a:r>
            <a:endParaRPr/>
          </a:p>
        </p:txBody>
      </p:sp>
      <p:sp>
        <p:nvSpPr>
          <p:cNvPr id="189" name="Shape 18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
              <a:t>Adjacent Channel Interference occurs when transmissions are sent on an overlapping or adjacent channel and bleed-through occurs. ACI is generally more of a problem than CCI. ACI is more prevalent when the receiver has a weak signal and the adjacent channel has a strong signal. The best way to combat ACI is good channel planning.</a:t>
            </a:r>
            <a:endParaRPr/>
          </a:p>
        </p:txBody>
      </p:sp>
      <p:pic>
        <p:nvPicPr>
          <p:cNvPr id="2" name="Audio 1">
            <a:hlinkClick r:id="" action="ppaction://media"/>
            <a:extLst>
              <a:ext uri="{FF2B5EF4-FFF2-40B4-BE49-F238E27FC236}">
                <a16:creationId xmlns:a16="http://schemas.microsoft.com/office/drawing/2014/main" id="{E2DA1B30-20B1-4552-ABE7-94297C167E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062"/>
    </mc:Choice>
    <mc:Fallback>
      <p:transition spd="slow" advTm="280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909</Words>
  <Application>Microsoft Office PowerPoint</Application>
  <PresentationFormat>On-screen Show (16:9)</PresentationFormat>
  <Paragraphs>82</Paragraphs>
  <Slides>14</Slides>
  <Notes>14</Notes>
  <HiddenSlides>0</HiddenSlides>
  <MMClips>14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Montserrat</vt:lpstr>
      <vt:lpstr>Lato</vt:lpstr>
      <vt:lpstr>Arial</vt:lpstr>
      <vt:lpstr>Focus</vt:lpstr>
      <vt:lpstr>Exploring Wireless Networks with Multiple Devices</vt:lpstr>
      <vt:lpstr>This project aims to explore the limitations of multiple devices on one wireless network</vt:lpstr>
      <vt:lpstr>PowerPoint Presentation</vt:lpstr>
      <vt:lpstr>WiFi Interference</vt:lpstr>
      <vt:lpstr>PowerPoint Presentation</vt:lpstr>
      <vt:lpstr>PowerPoint Presentation</vt:lpstr>
      <vt:lpstr>PowerPoint Presentation</vt:lpstr>
      <vt:lpstr>2.4GHz vs. 5.8GHz</vt:lpstr>
      <vt:lpstr>Reasons for Poor WiFi Performance</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Wireless Networks with Multiple Devices</dc:title>
  <dc:creator>Josh Andrews</dc:creator>
  <cp:lastModifiedBy>Josh Andrews</cp:lastModifiedBy>
  <cp:revision>4</cp:revision>
  <dcterms:modified xsi:type="dcterms:W3CDTF">2018-05-08T22:44:17Z</dcterms:modified>
</cp:coreProperties>
</file>